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3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4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8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7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main/IBM%20MODULE%209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a14075b94aca6e47c775c2add3847fd36807baa2/IBM%20MODULE%20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mstarr123/IBM-Final-Project-SpaceY/blob/a14075b94aca6e47c775c2add3847fd36807baa2/IBM%20MODULE%20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Presented by: Hong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Date: 15/3/2023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83474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Raw material collected consists of blank in certain cells due to unforeseen circumference.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provides us with the ability to process the data with mean numbers.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conversion of categorical target variable from text ease the analysis of data.</a:t>
            </a:r>
          </a:p>
          <a:p>
            <a:pPr marL="0" indent="0">
              <a:buNone/>
            </a:pPr>
            <a:r>
              <a:rPr lang="en-US" dirty="0"/>
              <a:t>Link for reference:</a:t>
            </a:r>
          </a:p>
          <a:p>
            <a:pPr lvl="1"/>
            <a:r>
              <a:rPr lang="en-MY" dirty="0">
                <a:hlinkClick r:id="rId3"/>
              </a:rPr>
              <a:t>Module 3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1FE55F-08A1-307E-CE12-09B2ED81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61" y="1423987"/>
            <a:ext cx="2743199" cy="45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few plot implemented for visualize purposes: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Categorial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Linegraph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Link for reference:</a:t>
            </a:r>
          </a:p>
          <a:p>
            <a:pPr lvl="1"/>
            <a:r>
              <a:rPr lang="en-MY">
                <a:hlinkClick r:id="rId3"/>
              </a:rPr>
              <a:t>IBM-Final-Project-SpaceY/IBM MODULE 5.ipynb at main · keemstarr123/IBM-Final-Project-SpaceY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701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performed: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* from SPACEXTBL LIMIT 5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distinct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Launch_Site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from SPACEXTBL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* from SPACEXTBL where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Launch_Site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like 'CCA%' limit 5;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SUM(PAYLOAD_MASS__KG_) from SPACEXTBL where Customer = 'NASA (CRS)';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avg(PAYLOAD_MASS__KG_) from SPACEXTBL where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Booster_Version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= 'F9 v1.1';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Date from SPACEXTBL where "Landing _Outcome" like 'Success (ground pad)' order by date desc limit 1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Booster_Version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from SPACEXTBL where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Mission_Outcome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= "Success" and PAYLOAD_MASS__KG_ &gt; 4000 and PAYLOAD_MASS__KG_ &lt; 6000;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Mission_Outcome,COUNT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Mission_Outcome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) from SPACEXTBL group by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Mission_Outcome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Booster_Version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from SPACEXTBL where PAYLOAD_MASS__KG_ =  (select max(PAYLOAD_MASS__KG_) from SPACEXTBL)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substr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(Date, 4, 2), "Landing _Outcome",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Booster_Version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Launch_Site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 from SPACEXTBL where "Landing _Outcome" like "Failure%" and </a:t>
            </a:r>
            <a:r>
              <a:rPr lang="en-US" sz="1200" b="1" dirty="0" err="1">
                <a:effectLst/>
                <a:latin typeface="Consolas" panose="020B0609020204030204" pitchFamily="49" charset="0"/>
              </a:rPr>
              <a:t>substr</a:t>
            </a:r>
            <a:r>
              <a:rPr lang="en-US" sz="1200" b="1" dirty="0">
                <a:effectLst/>
                <a:latin typeface="Consolas" panose="020B0609020204030204" pitchFamily="49" charset="0"/>
              </a:rPr>
              <a:t>(Date, 7, 4) = '2015'; </a:t>
            </a:r>
          </a:p>
          <a:p>
            <a:pPr lvl="1">
              <a:lnSpc>
                <a:spcPct val="100000"/>
              </a:lnSpc>
            </a:pPr>
            <a:r>
              <a:rPr lang="en-US" sz="1200" b="1" dirty="0">
                <a:effectLst/>
                <a:latin typeface="Consolas" panose="020B0609020204030204" pitchFamily="49" charset="0"/>
              </a:rPr>
              <a:t>select Date, "Landing _Outcome", COUNT("Landing _Outcome") from SPACEXTBL where Date between '04-05-2010' and '20-03-2017' group by "Landing _Outcome"  order by COUNT("Landing _Outcome") DESC; </a:t>
            </a:r>
            <a:endParaRPr lang="en-US" sz="1200" b="1" dirty="0">
              <a:latin typeface="Abadi" panose="020B0604020104020204" pitchFamily="34" charset="0"/>
            </a:endParaRPr>
          </a:p>
          <a:p>
            <a:r>
              <a:rPr lang="en-US" dirty="0"/>
              <a:t>Link for reference:</a:t>
            </a:r>
          </a:p>
          <a:p>
            <a:pPr lvl="1"/>
            <a:r>
              <a:rPr lang="en-MY" dirty="0">
                <a:hlinkClick r:id="rId3"/>
              </a:rPr>
              <a:t>Module 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 that have been 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Mark the coordinate of rocket’s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Grouping a cluster of incident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Line on map linked to nearest city, highway and railway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why we added these stuff?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easier to generate valuable insights based on the interactive map.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Making comparison amongst different launch site which can be plotted in a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 is not capable of performing the requested action related to geographical areas.</a:t>
            </a:r>
          </a:p>
          <a:p>
            <a:r>
              <a:rPr lang="en-US" dirty="0"/>
              <a:t>Link for reference:</a:t>
            </a:r>
          </a:p>
          <a:p>
            <a:pPr lvl="1"/>
            <a:r>
              <a:rPr lang="en-MY" dirty="0">
                <a:hlinkClick r:id="rId3"/>
              </a:rPr>
              <a:t>Module 8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several features which enable you to interact with to view plot/graph with the characteristic selected: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SlideRanger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regarded as a interactive multimedia offers us the advantages to view the graphs with desired parameters that can be manipulated by the users.</a:t>
            </a:r>
          </a:p>
          <a:p>
            <a:r>
              <a:rPr lang="en-US" dirty="0"/>
              <a:t>Link for reference:</a:t>
            </a:r>
          </a:p>
          <a:p>
            <a:pPr lvl="1"/>
            <a:r>
              <a:rPr lang="en-MY" dirty="0">
                <a:hlinkClick r:id="rId3"/>
              </a:rPr>
              <a:t>Module 7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7462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dissimilar machine learning are implemented in order to produce the best outcome: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K-Nearest-Neighbors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Decision Classifier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model, a wide of parameter are assessed via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evaluate the effectiveness of each parameter.</a:t>
            </a:r>
          </a:p>
          <a:p>
            <a:r>
              <a:rPr lang="en-US" dirty="0"/>
              <a:t>Link for reference:</a:t>
            </a:r>
          </a:p>
          <a:p>
            <a:pPr lvl="1"/>
            <a:r>
              <a:rPr lang="en-MY" dirty="0">
                <a:hlinkClick r:id="rId3"/>
              </a:rPr>
              <a:t>Module 9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F3CAD23-F231-4CBA-7E2C-1D9B833E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4" y="1472406"/>
            <a:ext cx="369760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0C5A93-5E11-3D03-D7B4-581494CC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89" y="1457643"/>
            <a:ext cx="1219200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B50C226-AE93-672C-7F90-9F05ADB9E5B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865188" y="3936141"/>
            <a:ext cx="8911414" cy="220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effectLst/>
                <a:latin typeface="Consolas" panose="020B0609020204030204" pitchFamily="49" charset="0"/>
              </a:rPr>
              <a:t>KSC LC 39A has a lower rate of failure while</a:t>
            </a:r>
          </a:p>
          <a:p>
            <a:pPr marL="0" indent="0">
              <a:buNone/>
            </a:pPr>
            <a:r>
              <a:rPr lang="en-US" sz="2400" b="0" dirty="0">
                <a:effectLst/>
                <a:latin typeface="Consolas" panose="020B0609020204030204" pitchFamily="49" charset="0"/>
              </a:rPr>
              <a:t> CCAFS SLC 40 has the highest failure percentage. </a:t>
            </a:r>
          </a:p>
          <a:p>
            <a:r>
              <a:rPr lang="en-US" sz="2400" b="0" dirty="0">
                <a:effectLst/>
                <a:latin typeface="Consolas" panose="020B0609020204030204" pitchFamily="49" charset="0"/>
              </a:rPr>
              <a:t>Thus, this indicates that KSC LC 39A is the best </a:t>
            </a:r>
          </a:p>
          <a:p>
            <a:pPr marL="0" indent="0">
              <a:buNone/>
            </a:pPr>
            <a:r>
              <a:rPr lang="en-US" sz="2400" b="0" dirty="0">
                <a:effectLst/>
                <a:latin typeface="Consolas" panose="020B0609020204030204" pitchFamily="49" charset="0"/>
              </a:rPr>
              <a:t> launch site among the three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114799"/>
            <a:ext cx="9623669" cy="17665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Payload mass exceeding 8000kg have a higher possibility of succeeding.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</a:rPr>
              <a:t>Now if you observe Payload Vs. Launch Site scatter point chart you will find for the VAFB-SLC </a:t>
            </a:r>
            <a:r>
              <a:rPr lang="en-US" sz="2400" b="0" i="0" dirty="0" err="1">
                <a:effectLst/>
              </a:rPr>
              <a:t>launchsite</a:t>
            </a:r>
            <a:r>
              <a:rPr lang="en-US" sz="2400" b="0" i="0" dirty="0">
                <a:effectLst/>
              </a:rPr>
              <a:t> there are no rockets launched for </a:t>
            </a:r>
            <a:r>
              <a:rPr lang="en-US" sz="2400" b="0" i="0" dirty="0" err="1">
                <a:effectLst/>
              </a:rPr>
              <a:t>heavypayload</a:t>
            </a:r>
            <a:r>
              <a:rPr lang="en-US" sz="2400" b="0" i="0" dirty="0">
                <a:effectLst/>
              </a:rPr>
              <a:t> mass(greater than 10000).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DDBECA-F577-6A18-FA2D-601796E7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954"/>
            <a:ext cx="1219200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175760"/>
            <a:ext cx="10096109" cy="17179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rocket to ES-L1, GEO, HEO and SSO has the highest rate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8D488A8-D843-AF6E-E86D-2ECD46D5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311"/>
            <a:ext cx="12192000" cy="25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373880"/>
            <a:ext cx="9654149" cy="15074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  <a:latin typeface="-apple-system"/>
              </a:rPr>
              <a:t>In the LEO orbit the Success appears related to the number of flights; on the other hand, there seems to be no relationship between flight number when in GTO orbit.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A3CDD9-5279-7CD4-7B41-71C5451A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576"/>
            <a:ext cx="12192000" cy="26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12496"/>
            <a:ext cx="9257909" cy="151307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With heavy payloads the successful landing or positive landing rate are more for </a:t>
            </a:r>
            <a:r>
              <a:rPr lang="en-US" sz="2400" b="0" i="0" dirty="0" err="1">
                <a:effectLst/>
                <a:latin typeface="-apple-system"/>
              </a:rPr>
              <a:t>Polar,LEO</a:t>
            </a:r>
            <a:r>
              <a:rPr lang="en-US" sz="2400" b="0" i="0" dirty="0">
                <a:effectLst/>
                <a:latin typeface="-apple-system"/>
              </a:rPr>
              <a:t> and ISS.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C2337F-9DA7-F330-9473-537037CA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476"/>
            <a:ext cx="12192000" cy="287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907280"/>
            <a:ext cx="8815949" cy="9740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0" i="0" dirty="0">
                <a:effectLst/>
                <a:latin typeface="-apple-system"/>
              </a:rPr>
              <a:t>the </a:t>
            </a:r>
            <a:r>
              <a:rPr lang="en-US" b="0" i="0" dirty="0" err="1">
                <a:effectLst/>
                <a:latin typeface="-apple-system"/>
              </a:rPr>
              <a:t>sucess</a:t>
            </a:r>
            <a:r>
              <a:rPr lang="en-US" b="0" i="0" dirty="0">
                <a:effectLst/>
                <a:latin typeface="-apple-system"/>
              </a:rPr>
              <a:t> rate since 2013 kept increasing till 2020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4C0520F-C150-0367-4169-120FDE13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4"/>
            <a:ext cx="12192000" cy="343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59FFE3-DD9C-51B7-4C77-A3F53BD9BE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604649" y="1825625"/>
            <a:ext cx="4701151" cy="41438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5 Record with Launch Site Name Begin with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B96EF-0EA2-2CC9-EA80-1A14F743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306847"/>
            <a:ext cx="10778231" cy="31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B15D9-7B84-6163-9ED1-EC3593BF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0" y="2575536"/>
            <a:ext cx="6783137" cy="2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F7572-D300-5626-AB2D-E6018858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01571"/>
            <a:ext cx="6682070" cy="21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DDC3-3BC7-B1D2-E727-3266E69C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41929"/>
            <a:ext cx="4293902" cy="31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1060"/>
            <a:ext cx="713954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B8182-6455-27B3-8FB6-E6EED748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0" y="1381845"/>
            <a:ext cx="1935479" cy="53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9578-E3B6-5880-81CE-07662FEB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96426"/>
            <a:ext cx="9166469" cy="37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A5B32-FCA8-2D04-FACB-F1DD22D8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422976"/>
            <a:ext cx="1800827" cy="52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A8F98-1214-DBA5-FE4B-3A18580E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13588"/>
            <a:ext cx="10628464" cy="21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ranking of count of landing outcomes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92F3F-2173-DB77-FCEF-0402807A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23" y="2456436"/>
            <a:ext cx="6951972" cy="38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68240"/>
            <a:ext cx="9745589" cy="1208722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may see on the map, the launch sites are marked with red dotes along with their name.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chosen near to the coastline.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Geographical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1535A-E775-B765-DBDF-3C034EE5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3" y="1575376"/>
            <a:ext cx="8940377" cy="32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235095"/>
            <a:ext cx="9781571" cy="9418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number in a circle demonstrate the amount of rocket launched in that area.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Rocket Launched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05040-5AD2-BF7B-635C-E6BBF8F5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04" y="1622903"/>
            <a:ext cx="9586791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1707" y="4576820"/>
            <a:ext cx="10283904" cy="14487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line on the map shows the distance between the launch site and the nearest city, railway and highway respectively.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 and infrastructures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10BB9-AF47-69A3-C989-C5962011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1670628"/>
            <a:ext cx="5690734" cy="2886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EF213-CA09-B034-70F0-6FA6A8B6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07" y="1670628"/>
            <a:ext cx="5094293" cy="28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1080"/>
            <a:ext cx="9745589" cy="13458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above shown the success rate of each rocket launching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shown KSC LC-39A has the most success launches whereas CCAPS LC-40 has the least.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launch success rate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72F1E-D525-A68E-4CA6-0B7ACB42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998"/>
            <a:ext cx="12192000" cy="32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51008"/>
            <a:ext cx="10329927" cy="460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personal background:</a:t>
            </a:r>
          </a:p>
          <a:p>
            <a:pPr lvl="1"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Experienced Data Scientist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Space 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Assigned to perform analysis on rocket characteristics.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by Alien Mask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Competent against SPACE X </a:t>
            </a:r>
          </a:p>
          <a:p>
            <a:pPr lvl="1"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Intention: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Outperform their rival by undermining the cost of launching a rocket in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presentation will be covered the relationship between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variety of related variable and the target which is the success rate of launching a rocket.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814825"/>
            <a:ext cx="10551583" cy="1362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Chart tells that KSC LC-39A has the highest success rate among all of the launch site for which it has a 76.9% chance to succeed.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Launching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A5637-BC9D-0B3D-0352-40E815C1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5" y="1339804"/>
            <a:ext cx="9228620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9120" y="4800599"/>
            <a:ext cx="10605553" cy="1376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above shows the Launch Success Rate for all site with a payload mass between 3000 to 8000.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 shows FT Booster version has the most success case.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with Payload Mass Ranging Between 3000 to 8000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82BEA-0691-A364-7772-D8DD32FD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41376"/>
            <a:ext cx="10035149" cy="35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3173" y="5158466"/>
            <a:ext cx="9205267" cy="10321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above shows Tree Decision Model has the highest best score, 0.9 than the rest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D85E9-6065-C693-0542-9DF3EA6D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73" y="1399845"/>
            <a:ext cx="9571027" cy="34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508524"/>
            <a:ext cx="9477960" cy="11361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displayed portrays the major problem of the model which is false positive in which it predicted 3 did not land as land. Meanwhile, it anticipate all the correct output for landed.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6B6E5-D0D4-B002-44D3-F6198954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6" y="1663758"/>
            <a:ext cx="7955764" cy="38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541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aim of increasing the possibility of succeed, </a:t>
            </a:r>
            <a:r>
              <a:rPr lang="en-US" sz="2400" dirty="0"/>
              <a:t>KSC LC-39A is the best spot for rocket launching at this point.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Furthermore, ES-L1, GEO, HEO and SSO are the recommended orbits to embark the launching of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Moreover, it is affirmative that payload with mass more than 8000kg can land or set off without crashing and hence we shall increase the mass of rocket until it exceeds 8000kg.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is the best categorical model by far.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best for SPACE Y!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by requesting and parsing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through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and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Request library.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Removing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unnecessary column, convert descriptive text into binary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fill empty cells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Applying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few machine learning models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tested with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diverse range of parameter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</a:t>
            </a:r>
            <a:r>
              <a:rPr lang="en-US" sz="7600" b="1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obtain the highest prediction score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launching data is an open source on the web.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1. With the aid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were able to request the 	required information which is a collection of tables from SpaceX database and 	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HTTP as well as SpaceX API.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2. Some data were originally classified as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3. Decoded with corresponding python function.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4. Utilizing pandas to arrange the data into human readable content.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as a client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the web send information request.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Once it’s approved, the data requested will be transferred via API.</a:t>
            </a:r>
          </a:p>
          <a:p>
            <a:r>
              <a:rPr lang="en-US" dirty="0"/>
              <a:t>Link for reference:</a:t>
            </a:r>
          </a:p>
          <a:p>
            <a:pPr lvl="1"/>
            <a:r>
              <a:rPr lang="en-US" dirty="0">
                <a:hlinkClick r:id="rId3"/>
              </a:rPr>
              <a:t>Module 1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69D46-29D7-6161-5329-F0E27BAB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398" y="2462212"/>
            <a:ext cx="5493213" cy="24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/>
          </p:cNvSpPr>
          <p:nvPr>
            <p:ph type="body" sz="half" idx="4294967295"/>
          </p:nvPr>
        </p:nvSpPr>
        <p:spPr>
          <a:xfrm>
            <a:off x="922410" y="1792288"/>
            <a:ext cx="5173589" cy="45270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Request.get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 request falcon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 Parse and extract headers and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Pd.Dataframe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 Form a table filled with column names and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reference: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Module 2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02C0C3-B6FC-DA49-4672-1F581427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32" y="1593532"/>
            <a:ext cx="3459480" cy="49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1720</Words>
  <Application>Microsoft Office PowerPoint</Application>
  <PresentationFormat>Widescreen</PresentationFormat>
  <Paragraphs>221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-apple-system</vt:lpstr>
      <vt:lpstr>IBM Plex Mono Text</vt:lpstr>
      <vt:lpstr>Abadi</vt:lpstr>
      <vt:lpstr>Arial</vt:lpstr>
      <vt:lpstr>Calibri</vt:lpstr>
      <vt:lpstr>Calibri Light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Thong Hao Hong</cp:lastModifiedBy>
  <cp:revision>199</cp:revision>
  <dcterms:created xsi:type="dcterms:W3CDTF">2021-04-29T18:58:34Z</dcterms:created>
  <dcterms:modified xsi:type="dcterms:W3CDTF">2023-03-15T08:29:53Z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